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63"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Medium" charset="0"/>
      <p:regular r:id="rId14"/>
      <p:bold r:id="rId15"/>
      <p:italic r:id="rId16"/>
      <p:boldItalic r:id="rId17"/>
    </p:embeddedFont>
    <p:embeddedFont>
      <p:font typeface="Calibri" pitchFamily="34" charset="0"/>
      <p:regular r:id="rId18"/>
      <p:bold r:id="rId19"/>
      <p:italic r:id="rId20"/>
      <p:boldItalic r:id="rId21"/>
    </p:embeddedFont>
    <p:embeddedFont>
      <p:font typeface="EB Garamond" charset="0"/>
      <p:regular r:id="rId22"/>
      <p:bold r:id="rId23"/>
      <p:italic r:id="rId24"/>
      <p:boldItalic r:id="rId25"/>
    </p:embeddedFont>
    <p:embeddedFont>
      <p:font typeface="Roboto" charset="0"/>
      <p:regular r:id="rId26"/>
      <p:bold r:id="rId27"/>
      <p:italic r:id="rId28"/>
      <p:boldItalic r:id="rId29"/>
    </p:embeddedFont>
    <p:embeddedFont>
      <p:font typeface="EB Garamond SemiBold"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2" d="100"/>
          <a:sy n="102" d="100"/>
        </p:scale>
        <p:origin x="-438" y="24"/>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710097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0880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Blog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- 2</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8" name="Google Shape;1839;p210">
            <a:extLst>
              <a:ext uri="{FF2B5EF4-FFF2-40B4-BE49-F238E27FC236}">
                <a16:creationId xmlns="" xmlns:a16="http://schemas.microsoft.com/office/drawing/2014/main" id="{6300D5C1-89E6-DBA6-5ACB-454987D4F37F}"/>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Blog Website</a:t>
            </a:r>
            <a:endParaRPr sz="1829" dirty="0">
              <a:solidFill>
                <a:schemeClr val="lt2"/>
              </a:solidFill>
              <a:latin typeface="EB Garamond"/>
              <a:ea typeface="EB Garamond"/>
              <a:cs typeface="EB Garamond"/>
              <a:sym typeface="EB Garamond"/>
            </a:endParaRPr>
          </a:p>
        </p:txBody>
      </p:sp>
      <p:sp>
        <p:nvSpPr>
          <p:cNvPr id="9" name="Google Shape;1840;p210">
            <a:extLst>
              <a:ext uri="{FF2B5EF4-FFF2-40B4-BE49-F238E27FC236}">
                <a16:creationId xmlns="" xmlns:a16="http://schemas.microsoft.com/office/drawing/2014/main" id="{3C68FBC0-D450-B09B-F061-5E3747131B73}"/>
              </a:ext>
            </a:extLst>
          </p:cNvPr>
          <p:cNvSpPr txBox="1">
            <a:spLocks noGrp="1"/>
          </p:cNvSpPr>
          <p:nvPr>
            <p:ph type="body" idx="1"/>
          </p:nvPr>
        </p:nvSpPr>
        <p:spPr>
          <a:xfrm>
            <a:off x="144711" y="120389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GB" b="0" i="0" dirty="0">
                <a:effectLst/>
                <a:latin typeface="Roboto" panose="020F0502020204030204" pitchFamily="2" charset="0"/>
              </a:rPr>
              <a:t>A blog or a weblog, is a journal that is frequently updated and intended for general public consumption.</a:t>
            </a:r>
            <a:endParaRPr dirty="0">
              <a:latin typeface="EB Garamond Medium"/>
              <a:ea typeface="EB Garamond Medium"/>
              <a:cs typeface="EB Garamond Medium"/>
              <a:sym typeface="EB Garamond Medium"/>
            </a:endParaRPr>
          </a:p>
        </p:txBody>
      </p:sp>
      <p:graphicFrame>
        <p:nvGraphicFramePr>
          <p:cNvPr id="10" name="Google Shape;1842;p210">
            <a:extLst>
              <a:ext uri="{FF2B5EF4-FFF2-40B4-BE49-F238E27FC236}">
                <a16:creationId xmlns="" xmlns:a16="http://schemas.microsoft.com/office/drawing/2014/main" id="{E5294616-2487-4AC1-E79C-9A51E4512363}"/>
              </a:ext>
            </a:extLst>
          </p:cNvPr>
          <p:cNvGraphicFramePr/>
          <p:nvPr>
            <p:extLst>
              <p:ext uri="{D42A27DB-BD31-4B8C-83A1-F6EECF244321}">
                <p14:modId xmlns:p14="http://schemas.microsoft.com/office/powerpoint/2010/main" val="978208163"/>
              </p:ext>
            </p:extLst>
          </p:nvPr>
        </p:nvGraphicFramePr>
        <p:xfrm>
          <a:off x="190850" y="2043403"/>
          <a:ext cx="4279525" cy="2377260"/>
        </p:xfrm>
        <a:graphic>
          <a:graphicData uri="http://schemas.openxmlformats.org/drawingml/2006/table">
            <a:tbl>
              <a:tblPr>
                <a:noFill/>
              </a:tblPr>
              <a:tblGrid>
                <a:gridCol w="1622582">
                  <a:extLst>
                    <a:ext uri="{9D8B030D-6E8A-4147-A177-3AD203B41FA5}">
                      <a16:colId xmlns="" xmlns:a16="http://schemas.microsoft.com/office/drawing/2014/main" val="20000"/>
                    </a:ext>
                  </a:extLst>
                </a:gridCol>
                <a:gridCol w="1804754">
                  <a:extLst>
                    <a:ext uri="{9D8B030D-6E8A-4147-A177-3AD203B41FA5}">
                      <a16:colId xmlns="" xmlns:a16="http://schemas.microsoft.com/office/drawing/2014/main" val="20001"/>
                    </a:ext>
                  </a:extLst>
                </a:gridCol>
                <a:gridCol w="852189">
                  <a:extLst>
                    <a:ext uri="{9D8B030D-6E8A-4147-A177-3AD203B41FA5}">
                      <a16:colId xmlns="" xmlns:a16="http://schemas.microsoft.com/office/drawing/2014/main" val="20002"/>
                    </a:ext>
                  </a:extLst>
                </a:gridCol>
              </a:tblGrid>
              <a:tr h="38100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 xmlns:a16="http://schemas.microsoft.com/office/drawing/2014/main" val="10000"/>
                  </a:ext>
                </a:extLst>
              </a:tr>
              <a:tr h="381001">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smtClean="0">
                          <a:solidFill>
                            <a:schemeClr val="bg1"/>
                          </a:solidFill>
                        </a:rPr>
                        <a:t>au721220205002</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smtClean="0">
                          <a:solidFill>
                            <a:schemeClr val="accent5"/>
                          </a:solidFill>
                        </a:rPr>
                        <a:t>Anbuselvam</a:t>
                      </a:r>
                      <a:r>
                        <a:rPr lang="en-GB" sz="1400" u="none" strike="noStrike" cap="none" baseline="0" dirty="0" smtClean="0">
                          <a:solidFill>
                            <a:schemeClr val="accent5"/>
                          </a:solidFill>
                        </a:rPr>
                        <a:t>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smtClean="0">
                          <a:solidFill>
                            <a:schemeClr val="bg1"/>
                          </a:solidFill>
                        </a:rPr>
                        <a:t>CD2-2</a:t>
                      </a:r>
                      <a:endParaRPr sz="1400" u="none" strike="noStrike" cap="none" dirty="0">
                        <a:solidFill>
                          <a:schemeClr val="bg1"/>
                        </a:solidFill>
                      </a:endParaRPr>
                    </a:p>
                  </a:txBody>
                  <a:tcPr marL="91425" marR="91425" marT="91425" marB="91425"/>
                </a:tc>
                <a:extLst>
                  <a:ext uri="{0D108BD9-81ED-4DB2-BD59-A6C34878D82A}">
                    <a16:rowId xmlns="" xmlns:a16="http://schemas.microsoft.com/office/drawing/2014/main" val="10001"/>
                  </a:ext>
                </a:extLst>
              </a:tr>
              <a:tr h="381001">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au721219205037</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smtClean="0">
                          <a:solidFill>
                            <a:schemeClr val="accent5"/>
                          </a:solidFill>
                          <a:latin typeface="Arial"/>
                          <a:cs typeface="Arial"/>
                          <a:sym typeface="Arial"/>
                        </a:rPr>
                        <a:t>Maruthi</a:t>
                      </a:r>
                      <a:r>
                        <a:rPr lang="en-US" sz="1400" b="0" i="0" u="none" strike="noStrike" cap="none" dirty="0" smtClean="0">
                          <a:solidFill>
                            <a:schemeClr val="accent5"/>
                          </a:solidFill>
                          <a:latin typeface="Arial"/>
                          <a:cs typeface="Arial"/>
                          <a:sym typeface="Arial"/>
                        </a:rPr>
                        <a:t> J</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CD2-2</a:t>
                      </a:r>
                      <a:endParaRPr sz="1400" u="none" strike="noStrike" cap="none" dirty="0"/>
                    </a:p>
                  </a:txBody>
                  <a:tcPr marL="91425" marR="91425" marT="91425" marB="91425"/>
                </a:tc>
                <a:extLst>
                  <a:ext uri="{0D108BD9-81ED-4DB2-BD59-A6C34878D82A}">
                    <a16:rowId xmlns="" xmlns:a16="http://schemas.microsoft.com/office/drawing/2014/main" val="10002"/>
                  </a:ext>
                </a:extLst>
              </a:tr>
              <a:tr h="381001">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au721220205034</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err="1" smtClean="0">
                          <a:solidFill>
                            <a:schemeClr val="accent5"/>
                          </a:solidFill>
                          <a:latin typeface="Arial"/>
                          <a:cs typeface="Arial"/>
                          <a:sym typeface="Arial"/>
                        </a:rPr>
                        <a:t>Narrendhran</a:t>
                      </a:r>
                      <a:r>
                        <a:rPr lang="en-GB" sz="1400" b="0" i="0" u="none" strike="noStrike" cap="none" baseline="0" dirty="0" smtClean="0">
                          <a:solidFill>
                            <a:schemeClr val="accent5"/>
                          </a:solidFill>
                          <a:latin typeface="Arial"/>
                          <a:cs typeface="Arial"/>
                          <a:sym typeface="Arial"/>
                        </a:rPr>
                        <a:t> P</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CD2-2</a:t>
                      </a:r>
                      <a:endParaRPr sz="1400" u="none" strike="noStrike" cap="none" dirty="0"/>
                    </a:p>
                  </a:txBody>
                  <a:tcPr marL="91425" marR="91425" marT="91425" marB="91425"/>
                </a:tc>
                <a:extLst>
                  <a:ext uri="{0D108BD9-81ED-4DB2-BD59-A6C34878D82A}">
                    <a16:rowId xmlns="" xmlns:a16="http://schemas.microsoft.com/office/drawing/2014/main" val="10003"/>
                  </a:ext>
                </a:extLst>
              </a:tr>
              <a:tr h="381001">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400" b="0" i="0" u="none" strike="noStrike" kern="0" cap="none" spc="0" normalizeH="0" baseline="0" noProof="0" dirty="0" smtClean="0">
                          <a:ln>
                            <a:noFill/>
                          </a:ln>
                          <a:solidFill>
                            <a:srgbClr val="FFFFFF"/>
                          </a:solidFill>
                          <a:effectLst/>
                          <a:uLnTx/>
                          <a:uFillTx/>
                          <a:latin typeface="+mn-lt"/>
                          <a:cs typeface="Arial"/>
                          <a:sym typeface="Arial"/>
                        </a:rPr>
                        <a:t>au721220205035</a:t>
                      </a:r>
                      <a:endParaRPr lang="en-GB" sz="1400" u="none" strike="noStrike" cap="none" dirty="0" smtClean="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smtClean="0">
                          <a:solidFill>
                            <a:schemeClr val="accent5"/>
                          </a:solidFill>
                          <a:latin typeface="Arial"/>
                          <a:cs typeface="Arial"/>
                          <a:sym typeface="Arial"/>
                        </a:rPr>
                        <a:t>Poovarasan</a:t>
                      </a:r>
                      <a:r>
                        <a:rPr lang="en-US" sz="1400" b="0" i="0" u="none" strike="noStrike" cap="none" dirty="0" smtClean="0">
                          <a:solidFill>
                            <a:schemeClr val="accent5"/>
                          </a:solidFill>
                          <a:latin typeface="Arial"/>
                          <a:cs typeface="Arial"/>
                          <a:sym typeface="Arial"/>
                        </a:rPr>
                        <a:t> A</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400" b="0" i="0" u="none" strike="noStrike" kern="0" cap="none" spc="0" normalizeH="0" baseline="0" noProof="0" dirty="0" smtClean="0">
                          <a:ln>
                            <a:noFill/>
                          </a:ln>
                          <a:solidFill>
                            <a:srgbClr val="FFFFFF"/>
                          </a:solidFill>
                          <a:effectLst/>
                          <a:uLnTx/>
                          <a:uFillTx/>
                          <a:latin typeface="+mn-lt"/>
                          <a:cs typeface="Arial"/>
                          <a:sym typeface="Arial"/>
                        </a:rPr>
                        <a:t>CD2-2</a:t>
                      </a:r>
                      <a:endParaRPr lang="en-GB" sz="1400" u="none" strike="noStrike" cap="none" dirty="0" smtClean="0"/>
                    </a:p>
                  </a:txBody>
                  <a:tcPr marL="91425" marR="91425" marT="91425" marB="91425"/>
                </a:tc>
              </a:tr>
              <a:tr h="381001">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au721220205049</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err="1" smtClean="0">
                          <a:solidFill>
                            <a:schemeClr val="accent5"/>
                          </a:solidFill>
                          <a:latin typeface="Arial"/>
                          <a:cs typeface="Arial"/>
                          <a:sym typeface="Arial"/>
                        </a:rPr>
                        <a:t>Santhosh</a:t>
                      </a:r>
                      <a:r>
                        <a:rPr lang="en-GB" sz="1400" b="0" i="0" u="none" strike="noStrike" cap="none" baseline="0" dirty="0" smtClean="0">
                          <a:solidFill>
                            <a:schemeClr val="accent5"/>
                          </a:solidFill>
                          <a:latin typeface="Arial"/>
                          <a:cs typeface="Arial"/>
                          <a:sym typeface="Arial"/>
                        </a:rPr>
                        <a:t> M</a:t>
                      </a:r>
                      <a:endParaRPr sz="1400" b="0" i="0" u="none" strike="noStrike" cap="none" dirty="0">
                        <a:solidFill>
                          <a:schemeClr val="accent5"/>
                        </a:solidFill>
                        <a:latin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kumimoji="0" lang="en-GB" sz="1400" b="0" i="0" u="none" strike="noStrike" kern="0" cap="none" spc="0" normalizeH="0" baseline="0" noProof="0" dirty="0" smtClean="0">
                          <a:ln>
                            <a:noFill/>
                          </a:ln>
                          <a:solidFill>
                            <a:srgbClr val="FFFFFF"/>
                          </a:solidFill>
                          <a:effectLst/>
                          <a:uLnTx/>
                          <a:uFillTx/>
                          <a:latin typeface="Arial"/>
                          <a:cs typeface="Arial"/>
                          <a:sym typeface="Arial"/>
                        </a:rPr>
                        <a:t>CD2-2</a:t>
                      </a:r>
                      <a:endParaRPr sz="1400" u="none" strike="noStrike" cap="none" dirty="0"/>
                    </a:p>
                  </a:txBody>
                  <a:tcPr marL="91425" marR="91425" marT="91425" marB="91425"/>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207266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dirty="0">
                <a:solidFill>
                  <a:srgbClr val="0B5394"/>
                </a:solidFill>
                <a:latin typeface="EB Garamond Medium"/>
                <a:ea typeface="EB Garamond Medium"/>
                <a:cs typeface="EB Garamond Medium"/>
                <a:sym typeface="EB Garamond Medium"/>
              </a:rPr>
              <a:t>Create UI and implement various components using react</a:t>
            </a:r>
            <a:endParaRPr sz="900" b="1" dirty="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GB" sz="900" dirty="0" smtClean="0">
                <a:solidFill>
                  <a:schemeClr val="dk1"/>
                </a:solidFill>
                <a:latin typeface="EB Garamond Medium"/>
                <a:ea typeface="EB Garamond Medium"/>
                <a:cs typeface="EB Garamond Medium"/>
                <a:sym typeface="EB Garamond Medium"/>
              </a:rPr>
              <a:t>Split design into components and Higher order Components</a:t>
            </a:r>
          </a:p>
          <a:p>
            <a:pPr marL="457200" lvl="0" indent="-285750" algn="l" rtl="0">
              <a:lnSpc>
                <a:spcPct val="107916"/>
              </a:lnSpc>
              <a:spcBef>
                <a:spcPts val="0"/>
              </a:spcBef>
              <a:spcAft>
                <a:spcPts val="0"/>
              </a:spcAft>
              <a:buClr>
                <a:schemeClr val="dk1"/>
              </a:buClr>
              <a:buSzPts val="900"/>
              <a:buFont typeface="EB Garamond Medium"/>
              <a:buChar char="●"/>
            </a:pPr>
            <a:r>
              <a:rPr lang="en-GB" sz="900" dirty="0" smtClean="0">
                <a:solidFill>
                  <a:schemeClr val="dk1"/>
                </a:solidFill>
                <a:latin typeface="EB Garamond Medium"/>
                <a:ea typeface="EB Garamond Medium"/>
                <a:cs typeface="EB Garamond Medium"/>
                <a:sym typeface="EB Garamond Medium"/>
              </a:rPr>
              <a:t>Define structure of the components</a:t>
            </a:r>
          </a:p>
          <a:p>
            <a:pPr marL="457200" lvl="0" indent="-285750" algn="l" rtl="0">
              <a:lnSpc>
                <a:spcPct val="107916"/>
              </a:lnSpc>
              <a:spcBef>
                <a:spcPts val="0"/>
              </a:spcBef>
              <a:spcAft>
                <a:spcPts val="0"/>
              </a:spcAft>
              <a:buClr>
                <a:schemeClr val="dk1"/>
              </a:buClr>
              <a:buSzPts val="900"/>
              <a:buFont typeface="EB Garamond Medium"/>
              <a:buChar char="●"/>
            </a:pPr>
            <a:r>
              <a:rPr lang="en-GB" sz="900" dirty="0" smtClean="0">
                <a:solidFill>
                  <a:schemeClr val="dk1"/>
                </a:solidFill>
                <a:latin typeface="EB Garamond Medium"/>
                <a:ea typeface="EB Garamond Medium"/>
                <a:cs typeface="EB Garamond Medium"/>
                <a:sym typeface="EB Garamond Medium"/>
              </a:rPr>
              <a:t>Set the basic </a:t>
            </a:r>
            <a:r>
              <a:rPr lang="en-GB" sz="900" dirty="0" err="1" smtClean="0">
                <a:solidFill>
                  <a:schemeClr val="dk1"/>
                </a:solidFill>
                <a:latin typeface="EB Garamond Medium"/>
                <a:ea typeface="EB Garamond Medium"/>
                <a:cs typeface="EB Garamond Medium"/>
                <a:sym typeface="EB Garamond Medium"/>
              </a:rPr>
              <a:t>ui</a:t>
            </a:r>
            <a:r>
              <a:rPr lang="en-GB" sz="900" dirty="0" smtClean="0">
                <a:solidFill>
                  <a:schemeClr val="dk1"/>
                </a:solidFill>
                <a:latin typeface="EB Garamond Medium"/>
                <a:ea typeface="EB Garamond Medium"/>
                <a:cs typeface="EB Garamond Medium"/>
                <a:sym typeface="EB Garamond Medium"/>
              </a:rPr>
              <a:t> components with dummy data</a:t>
            </a:r>
          </a:p>
          <a:p>
            <a:pPr marL="0" lvl="0" indent="0" algn="l" rtl="0">
              <a:lnSpc>
                <a:spcPct val="107916"/>
              </a:lnSpc>
              <a:spcBef>
                <a:spcPts val="0"/>
              </a:spcBef>
              <a:spcAft>
                <a:spcPts val="0"/>
              </a:spcAft>
              <a:buNone/>
            </a:pPr>
            <a:endParaRPr sz="900" dirty="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dirty="0">
                <a:solidFill>
                  <a:srgbClr val="0B5394"/>
                </a:solidFill>
                <a:latin typeface="EB Garamond Medium"/>
                <a:ea typeface="EB Garamond Medium"/>
                <a:cs typeface="EB Garamond Medium"/>
                <a:sym typeface="EB Garamond Medium"/>
              </a:rPr>
              <a:t>Integrate the APIs to frontend to ensure the dynamic feature of website</a:t>
            </a:r>
            <a:endParaRPr sz="900" b="1" dirty="0">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dirty="0">
                <a:solidFill>
                  <a:schemeClr val="dk1"/>
                </a:solidFill>
                <a:latin typeface="EB Garamond Medium"/>
                <a:ea typeface="EB Garamond Medium"/>
                <a:cs typeface="EB Garamond Medium"/>
                <a:sym typeface="EB Garamond Medium"/>
              </a:rPr>
              <a:t>Point base </a:t>
            </a:r>
            <a:r>
              <a:rPr lang="en-US" sz="900" dirty="0" err="1">
                <a:solidFill>
                  <a:schemeClr val="dk1"/>
                </a:solidFill>
                <a:latin typeface="EB Garamond Medium"/>
                <a:ea typeface="EB Garamond Medium"/>
                <a:cs typeface="EB Garamond Medium"/>
                <a:sym typeface="EB Garamond Medium"/>
              </a:rPr>
              <a:t>api</a:t>
            </a:r>
            <a:r>
              <a:rPr lang="en-US" sz="900" dirty="0">
                <a:solidFill>
                  <a:schemeClr val="dk1"/>
                </a:solidFill>
                <a:latin typeface="EB Garamond Medium"/>
                <a:ea typeface="EB Garamond Medium"/>
                <a:cs typeface="EB Garamond Medium"/>
                <a:sym typeface="EB Garamond Medium"/>
              </a:rPr>
              <a:t> to the severs base </a:t>
            </a:r>
            <a:r>
              <a:rPr lang="en-US" sz="900" dirty="0" err="1">
                <a:solidFill>
                  <a:schemeClr val="dk1"/>
                </a:solidFill>
                <a:latin typeface="EB Garamond Medium"/>
                <a:ea typeface="EB Garamond Medium"/>
                <a:cs typeface="EB Garamond Medium"/>
                <a:sym typeface="EB Garamond Medium"/>
              </a:rPr>
              <a:t>url</a:t>
            </a:r>
            <a:r>
              <a:rPr lang="en-US" sz="900" dirty="0">
                <a:solidFill>
                  <a:schemeClr val="dk1"/>
                </a:solidFill>
                <a:latin typeface="EB Garamond Medium"/>
                <a:ea typeface="EB Garamond Medium"/>
                <a:cs typeface="EB Garamond Medium"/>
                <a:sym typeface="EB Garamond Medium"/>
              </a:rPr>
              <a:t> </a:t>
            </a: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dirty="0">
                <a:solidFill>
                  <a:schemeClr val="dk1"/>
                </a:solidFill>
                <a:latin typeface="EB Garamond Medium"/>
                <a:ea typeface="EB Garamond Medium"/>
                <a:cs typeface="EB Garamond Medium"/>
                <a:sym typeface="EB Garamond Medium"/>
              </a:rPr>
              <a:t>Design </a:t>
            </a:r>
            <a:r>
              <a:rPr lang="en-US" sz="900" dirty="0" err="1">
                <a:solidFill>
                  <a:schemeClr val="dk1"/>
                </a:solidFill>
                <a:latin typeface="EB Garamond Medium"/>
                <a:ea typeface="EB Garamond Medium"/>
                <a:cs typeface="EB Garamond Medium"/>
                <a:sym typeface="EB Garamond Medium"/>
              </a:rPr>
              <a:t>api</a:t>
            </a:r>
            <a:r>
              <a:rPr lang="en-US" sz="900" dirty="0">
                <a:solidFill>
                  <a:schemeClr val="dk1"/>
                </a:solidFill>
                <a:latin typeface="EB Garamond Medium"/>
                <a:ea typeface="EB Garamond Medium"/>
                <a:cs typeface="EB Garamond Medium"/>
                <a:sym typeface="EB Garamond Medium"/>
              </a:rPr>
              <a:t> calls for each element </a:t>
            </a: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dirty="0">
                <a:solidFill>
                  <a:schemeClr val="dk1"/>
                </a:solidFill>
                <a:latin typeface="EB Garamond Medium"/>
                <a:ea typeface="EB Garamond Medium"/>
                <a:cs typeface="EB Garamond Medium"/>
                <a:sym typeface="EB Garamond Medium"/>
              </a:rPr>
              <a:t>Handle errors in the output</a:t>
            </a: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dirty="0">
                <a:solidFill>
                  <a:schemeClr val="dk1"/>
                </a:solidFill>
                <a:latin typeface="EB Garamond Medium"/>
                <a:ea typeface="EB Garamond Medium"/>
                <a:cs typeface="EB Garamond Medium"/>
                <a:sym typeface="EB Garamond Medium"/>
              </a:rPr>
              <a:t>Render output of </a:t>
            </a:r>
            <a:r>
              <a:rPr lang="en-US" sz="900" dirty="0" err="1">
                <a:solidFill>
                  <a:schemeClr val="dk1"/>
                </a:solidFill>
                <a:latin typeface="EB Garamond Medium"/>
                <a:ea typeface="EB Garamond Medium"/>
                <a:cs typeface="EB Garamond Medium"/>
                <a:sym typeface="EB Garamond Medium"/>
              </a:rPr>
              <a:t>apis</a:t>
            </a:r>
            <a:r>
              <a:rPr lang="en-US" sz="900" dirty="0">
                <a:solidFill>
                  <a:schemeClr val="dk1"/>
                </a:solidFill>
                <a:latin typeface="EB Garamond Medium"/>
                <a:ea typeface="EB Garamond Medium"/>
                <a:cs typeface="EB Garamond Medium"/>
                <a:sym typeface="EB Garamond Medium"/>
              </a:rPr>
              <a:t> to different low level components</a:t>
            </a:r>
            <a:endParaRPr sz="900" dirty="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dirty="0">
                <a:solidFill>
                  <a:schemeClr val="dk1"/>
                </a:solidFill>
                <a:latin typeface="EB Garamond Medium"/>
                <a:ea typeface="EB Garamond Medium"/>
                <a:cs typeface="EB Garamond Medium"/>
                <a:sym typeface="EB Garamond Medium"/>
              </a:rPr>
              <a:t>Secure content of post </a:t>
            </a:r>
            <a:r>
              <a:rPr lang="en-US" sz="900" dirty="0" err="1">
                <a:solidFill>
                  <a:schemeClr val="dk1"/>
                </a:solidFill>
                <a:latin typeface="EB Garamond Medium"/>
                <a:ea typeface="EB Garamond Medium"/>
                <a:cs typeface="EB Garamond Medium"/>
                <a:sym typeface="EB Garamond Medium"/>
              </a:rPr>
              <a:t>apisx</a:t>
            </a:r>
            <a:endParaRPr sz="1300" b="1" dirty="0">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100% Completion of the above tasks</a:t>
            </a:r>
            <a:endParaRPr sz="1400" b="0" i="0" u="none" strike="noStrike" cap="none" dirty="0">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lt2"/>
                </a:solidFill>
                <a:latin typeface="Public Sans"/>
                <a:ea typeface="Public Sans"/>
                <a:cs typeface="Public Sans"/>
                <a:sym typeface="Public Sans"/>
              </a:rPr>
              <a:t>Learning Outcome</a:t>
            </a:r>
            <a:endParaRPr sz="1400" b="0" i="0" u="none" strike="noStrike" cap="none" dirty="0">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flipH="1" flipV="1">
            <a:off x="9143999" y="5143499"/>
            <a:ext cx="583987" cy="6425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 xmlns:a16="http://schemas.microsoft.com/office/drawing/2014/main" id="{7FB535D6-C129-FC1F-5929-BE4C6C17C4C2}"/>
              </a:ext>
            </a:extLst>
          </p:cNvPr>
          <p:cNvSpPr txBox="1"/>
          <p:nvPr/>
        </p:nvSpPr>
        <p:spPr>
          <a:xfrm>
            <a:off x="680037" y="881854"/>
            <a:ext cx="6496850" cy="2031325"/>
          </a:xfrm>
          <a:prstGeom prst="rect">
            <a:avLst/>
          </a:prstGeom>
          <a:noFill/>
          <a:ln>
            <a:solidFill>
              <a:schemeClr val="accent1"/>
            </a:solidFill>
          </a:ln>
        </p:spPr>
        <p:txBody>
          <a:bodyPr wrap="square" rtlCol="0">
            <a:spAutoFit/>
          </a:bodyPr>
          <a:lstStyle/>
          <a:p>
            <a:r>
              <a:rPr lang="en-US" dirty="0"/>
              <a:t>An online platform where people or organizations frequently upload articles, blogs, or entries on a variety of interesting topics is called a blog website. It provides a dynamic forum for exchanging knowledge, insights, experiences, and skill with a worldwide audience. Blogs are usually arranged in reverse chronological order, with the most recent entries shown first. Comments from readers allow them to interact with the content, and bloggers frequently discuss a variety of topics, such as news, reviews, tutorials, personal tales, and more. Blogs are a flexible type of online communication that let people and companies interact, share information, amuse themselves, and build an online presence.</a:t>
            </a:r>
          </a:p>
        </p:txBody>
      </p:sp>
      <p:sp>
        <p:nvSpPr>
          <p:cNvPr id="3" name="TextBox 2">
            <a:extLst>
              <a:ext uri="{FF2B5EF4-FFF2-40B4-BE49-F238E27FC236}">
                <a16:creationId xmlns="" xmlns:a16="http://schemas.microsoft.com/office/drawing/2014/main" id="{829EA5E6-E0A6-0E62-DCD1-2FD04923F876}"/>
              </a:ext>
            </a:extLst>
          </p:cNvPr>
          <p:cNvSpPr txBox="1"/>
          <p:nvPr/>
        </p:nvSpPr>
        <p:spPr>
          <a:xfrm>
            <a:off x="680036" y="4075489"/>
            <a:ext cx="6607171" cy="738664"/>
          </a:xfrm>
          <a:prstGeom prst="rect">
            <a:avLst/>
          </a:prstGeom>
          <a:noFill/>
        </p:spPr>
        <p:txBody>
          <a:bodyPr wrap="square" rtlCol="0">
            <a:spAutoFit/>
          </a:bodyPr>
          <a:lstStyle/>
          <a:p>
            <a:r>
              <a:rPr lang="en-US" dirty="0"/>
              <a:t>A blog website is primarily used for sharing content, information, and ideas with a wide audience, making it a valuable tool for personal branding, marketing, education, and community building.</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825551" y="1837767"/>
            <a:ext cx="3645766" cy="938678"/>
          </a:xfrm>
          <a:prstGeom prst="rect">
            <a:avLst/>
          </a:prstGeom>
          <a:noFill/>
          <a:ln>
            <a:noFill/>
          </a:ln>
        </p:spPr>
        <p:txBody>
          <a:bodyPr spcFirstLastPara="1" wrap="square" lIns="91425" tIns="45700" rIns="91425" bIns="45700" anchor="ctr" anchorCtr="0">
            <a:spAutoFit/>
          </a:bodyPr>
          <a:lstStyle/>
          <a:p>
            <a:pPr marL="0" lvl="0" indent="0" algn="l"/>
            <a:r>
              <a:rPr lang="en-IN" sz="1100" b="0" i="0" dirty="0">
                <a:solidFill>
                  <a:schemeClr val="tx1"/>
                </a:solidFill>
                <a:latin typeface="EB Garamond SemiBold"/>
                <a:ea typeface="EB Garamond SemiBold"/>
                <a:cs typeface="EB Garamond SemiBold"/>
                <a:sym typeface="EB Garamond SemiBold"/>
              </a:rPr>
              <a:t>https://github.com/Anbuselvam9600/CD2_2-Task-2</a:t>
            </a:r>
          </a:p>
          <a:p>
            <a:pPr marL="0" lvl="0" indent="0" algn="l"/>
            <a:r>
              <a:rPr lang="en-IN" sz="1100" b="0" i="0" dirty="0" smtClean="0">
                <a:solidFill>
                  <a:schemeClr val="tx1"/>
                </a:solidFill>
                <a:latin typeface="EB Garamond SemiBold"/>
                <a:ea typeface="EB Garamond SemiBold"/>
                <a:cs typeface="EB Garamond SemiBold"/>
                <a:sym typeface="EB Garamond SemiBold"/>
              </a:rPr>
              <a:t>https</a:t>
            </a:r>
            <a:r>
              <a:rPr lang="en-IN" sz="1100" b="0" i="0" dirty="0">
                <a:solidFill>
                  <a:schemeClr val="tx1"/>
                </a:solidFill>
                <a:latin typeface="EB Garamond SemiBold"/>
                <a:ea typeface="EB Garamond SemiBold"/>
                <a:cs typeface="EB Garamond SemiBold"/>
                <a:sym typeface="EB Garamond SemiBold"/>
              </a:rPr>
              <a:t>://github.com/maruthi341/CD2_2-Task-2</a:t>
            </a:r>
          </a:p>
          <a:p>
            <a:pPr marL="0" lvl="0" indent="0" algn="l"/>
            <a:r>
              <a:rPr lang="en-IN" sz="1100" b="0" i="0" dirty="0" smtClean="0">
                <a:solidFill>
                  <a:schemeClr val="tx1"/>
                </a:solidFill>
                <a:latin typeface="EB Garamond SemiBold"/>
                <a:ea typeface="EB Garamond SemiBold"/>
                <a:cs typeface="EB Garamond SemiBold"/>
                <a:sym typeface="EB Garamond SemiBold"/>
              </a:rPr>
              <a:t>https</a:t>
            </a:r>
            <a:r>
              <a:rPr lang="en-IN" sz="1100" b="0" i="0" dirty="0">
                <a:solidFill>
                  <a:schemeClr val="tx1"/>
                </a:solidFill>
                <a:latin typeface="EB Garamond SemiBold"/>
                <a:ea typeface="EB Garamond SemiBold"/>
                <a:cs typeface="EB Garamond SemiBold"/>
                <a:sym typeface="EB Garamond SemiBold"/>
              </a:rPr>
              <a:t>://github.com/Poovarasan0602/CD2_2-Task-2</a:t>
            </a:r>
          </a:p>
          <a:p>
            <a:pPr marL="0" lvl="0" indent="0" algn="l"/>
            <a:r>
              <a:rPr lang="en-IN" sz="1100" b="0" i="0" dirty="0" smtClean="0">
                <a:solidFill>
                  <a:schemeClr val="tx1"/>
                </a:solidFill>
                <a:latin typeface="EB Garamond SemiBold"/>
                <a:ea typeface="EB Garamond SemiBold"/>
                <a:cs typeface="EB Garamond SemiBold"/>
                <a:sym typeface="EB Garamond SemiBold"/>
              </a:rPr>
              <a:t>https</a:t>
            </a:r>
            <a:r>
              <a:rPr lang="en-IN" sz="1100" b="0" i="0" dirty="0">
                <a:solidFill>
                  <a:schemeClr val="tx1"/>
                </a:solidFill>
                <a:latin typeface="EB Garamond SemiBold"/>
                <a:ea typeface="EB Garamond SemiBold"/>
                <a:cs typeface="EB Garamond SemiBold"/>
                <a:sym typeface="EB Garamond SemiBold"/>
              </a:rPr>
              <a:t>://github.com/Toothless1306/CD2_2-Task-2.git</a:t>
            </a:r>
          </a:p>
          <a:p>
            <a:pPr marL="0" lvl="0" indent="0" algn="l"/>
            <a:r>
              <a:rPr lang="en-IN" sz="1100" b="0" i="0" dirty="0" smtClean="0">
                <a:solidFill>
                  <a:schemeClr val="tx1"/>
                </a:solidFill>
                <a:latin typeface="EB Garamond SemiBold"/>
                <a:ea typeface="EB Garamond SemiBold"/>
                <a:cs typeface="EB Garamond SemiBold"/>
                <a:sym typeface="EB Garamond SemiBold"/>
              </a:rPr>
              <a:t>https</a:t>
            </a:r>
            <a:r>
              <a:rPr lang="en-IN" sz="1100" b="0" i="0" dirty="0">
                <a:solidFill>
                  <a:schemeClr val="tx1"/>
                </a:solidFill>
                <a:latin typeface="EB Garamond SemiBold"/>
                <a:ea typeface="EB Garamond SemiBold"/>
                <a:cs typeface="EB Garamond SemiBold"/>
                <a:sym typeface="EB Garamond SemiBold"/>
              </a:rPr>
              <a:t>://github.com/Santhosh14349/CD2_2-Task-2.git</a:t>
            </a:r>
            <a:endParaRPr sz="1100"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413</Words>
  <Application>Microsoft Office PowerPoint</Application>
  <PresentationFormat>On-screen Show (16:9)</PresentationFormat>
  <Paragraphs>63</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 Medium</vt:lpstr>
      <vt:lpstr>Calibri</vt:lpstr>
      <vt:lpstr>EB Garamond</vt:lpstr>
      <vt:lpstr>Roboto</vt:lpstr>
      <vt:lpstr>EB Garamond SemiBold</vt:lpstr>
      <vt:lpstr>Noto Sans Symbols</vt:lpstr>
      <vt:lpstr>Simple Light</vt:lpstr>
      <vt:lpstr>PowerPoint Presentation</vt:lpstr>
      <vt:lpstr>Blog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10</cp:revision>
  <dcterms:created xsi:type="dcterms:W3CDTF">2020-08-13T11:21:46Z</dcterms:created>
  <dcterms:modified xsi:type="dcterms:W3CDTF">2023-11-04T08:07:10Z</dcterms:modified>
</cp:coreProperties>
</file>